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72" r:id="rId4"/>
    <p:sldId id="260" r:id="rId5"/>
    <p:sldId id="261" r:id="rId6"/>
    <p:sldId id="262" r:id="rId7"/>
    <p:sldId id="264" r:id="rId8"/>
    <p:sldId id="265" r:id="rId9"/>
    <p:sldId id="267" r:id="rId10"/>
    <p:sldId id="270" r:id="rId11"/>
    <p:sldId id="268" r:id="rId12"/>
    <p:sldId id="273"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0AEAC4F-93A9-4C6E-8ADC-73BED18C9003}" type="datetimeFigureOut">
              <a:rPr lang="fr-FR" smtClean="0"/>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280824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AEAC4F-93A9-4C6E-8ADC-73BED18C9003}" type="datetimeFigureOut">
              <a:rPr lang="fr-FR" smtClean="0"/>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282741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AEAC4F-93A9-4C6E-8ADC-73BED18C9003}" type="datetimeFigureOut">
              <a:rPr lang="fr-FR" smtClean="0"/>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250865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AEAC4F-93A9-4C6E-8ADC-73BED18C9003}" type="datetimeFigureOut">
              <a:rPr lang="fr-FR" smtClean="0"/>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167477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0AEAC4F-93A9-4C6E-8ADC-73BED18C9003}" type="datetimeFigureOut">
              <a:rPr lang="fr-FR" smtClean="0"/>
              <a:t>19/01/2021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392250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AEAC4F-93A9-4C6E-8ADC-73BED18C9003}" type="datetimeFigureOut">
              <a:rPr lang="fr-FR" smtClean="0"/>
              <a:t>19/01/2021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212919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AEAC4F-93A9-4C6E-8ADC-73BED18C9003}" type="datetimeFigureOut">
              <a:rPr lang="fr-FR" smtClean="0"/>
              <a:t>19/01/2021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79719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0AEAC4F-93A9-4C6E-8ADC-73BED18C9003}" type="datetimeFigureOut">
              <a:rPr lang="fr-FR" smtClean="0"/>
              <a:t>19/01/2021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239009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AEAC4F-93A9-4C6E-8ADC-73BED18C9003}" type="datetimeFigureOut">
              <a:rPr lang="fr-FR" smtClean="0"/>
              <a:t>19/01/2021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163448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AEAC4F-93A9-4C6E-8ADC-73BED18C9003}" type="datetimeFigureOut">
              <a:rPr lang="fr-FR" smtClean="0"/>
              <a:t>19/01/2021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407241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AEAC4F-93A9-4C6E-8ADC-73BED18C9003}" type="datetimeFigureOut">
              <a:rPr lang="fr-FR" smtClean="0"/>
              <a:t>19/01/2021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4CF46A-70EB-41B1-ADFD-DB22A54C4004}" type="slidenum">
              <a:rPr lang="fr-FR" smtClean="0"/>
              <a:t>‹N°›</a:t>
            </a:fld>
            <a:endParaRPr lang="fr-FR"/>
          </a:p>
        </p:txBody>
      </p:sp>
    </p:spTree>
    <p:extLst>
      <p:ext uri="{BB962C8B-B14F-4D97-AF65-F5344CB8AC3E}">
        <p14:creationId xmlns:p14="http://schemas.microsoft.com/office/powerpoint/2010/main" val="339515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EAC4F-93A9-4C6E-8ADC-73BED18C9003}" type="datetimeFigureOut">
              <a:rPr lang="fr-FR" smtClean="0"/>
              <a:t>19/01/2021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CF46A-70EB-41B1-ADFD-DB22A54C4004}" type="slidenum">
              <a:rPr lang="fr-FR" smtClean="0"/>
              <a:t>‹N°›</a:t>
            </a:fld>
            <a:endParaRPr lang="fr-FR"/>
          </a:p>
        </p:txBody>
      </p:sp>
    </p:spTree>
    <p:extLst>
      <p:ext uri="{BB962C8B-B14F-4D97-AF65-F5344CB8AC3E}">
        <p14:creationId xmlns:p14="http://schemas.microsoft.com/office/powerpoint/2010/main" val="130163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0316" y="418060"/>
            <a:ext cx="7379595" cy="1077218"/>
          </a:xfrm>
          <a:prstGeom prst="rect">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3200" dirty="0" smtClean="0">
                <a:latin typeface="Times New Roman" panose="02020603050405020304" pitchFamily="18" charset="0"/>
                <a:cs typeface="Times New Roman" panose="02020603050405020304" pitchFamily="18" charset="0"/>
              </a:rPr>
              <a:t>Matière: théorie et construction du navire </a:t>
            </a:r>
          </a:p>
          <a:p>
            <a:pPr algn="ctr"/>
            <a:r>
              <a:rPr lang="fr-FR" sz="3200" dirty="0" smtClean="0">
                <a:latin typeface="Times New Roman" panose="02020603050405020304" pitchFamily="18" charset="0"/>
                <a:cs typeface="Times New Roman" panose="02020603050405020304" pitchFamily="18" charset="0"/>
              </a:rPr>
              <a:t>Section  PNC: 2020 - 2021</a:t>
            </a:r>
            <a:endParaRPr lang="fr-FR" sz="32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028683" y="5541258"/>
            <a:ext cx="4084674" cy="1280271"/>
          </a:xfrm>
          <a:prstGeom prst="rect">
            <a:avLst/>
          </a:prstGeom>
        </p:spPr>
      </p:pic>
      <p:sp>
        <p:nvSpPr>
          <p:cNvPr id="2" name="Rectangle à coins arrondis 1"/>
          <p:cNvSpPr/>
          <p:nvPr/>
        </p:nvSpPr>
        <p:spPr>
          <a:xfrm>
            <a:off x="1159099" y="1918952"/>
            <a:ext cx="8615966" cy="30007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500" dirty="0" smtClean="0">
                <a:latin typeface="Times New Roman" panose="02020603050405020304" pitchFamily="18" charset="0"/>
                <a:cs typeface="Times New Roman" panose="02020603050405020304" pitchFamily="18" charset="0"/>
              </a:rPr>
              <a:t>Cours N° 02</a:t>
            </a:r>
            <a:endParaRPr lang="fr-FR" sz="11500" dirty="0">
              <a:latin typeface="Times New Roman" panose="02020603050405020304" pitchFamily="18" charset="0"/>
              <a:cs typeface="Times New Roman" panose="02020603050405020304" pitchFamily="18" charset="0"/>
            </a:endParaRPr>
          </a:p>
        </p:txBody>
      </p:sp>
      <p:sp>
        <p:nvSpPr>
          <p:cNvPr id="6" name="Rectangle 5"/>
          <p:cNvSpPr/>
          <p:nvPr/>
        </p:nvSpPr>
        <p:spPr>
          <a:xfrm>
            <a:off x="7572778" y="4314423"/>
            <a:ext cx="1841678" cy="4636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smtClean="0">
                <a:latin typeface="Times New Roman" panose="02020603050405020304" pitchFamily="18" charset="0"/>
                <a:cs typeface="Times New Roman" panose="02020603050405020304" pitchFamily="18" charset="0"/>
              </a:rPr>
              <a:t>05/01/2021</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45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177608" y="548261"/>
            <a:ext cx="8077705" cy="5735719"/>
          </a:xfrm>
          <a:prstGeom prst="rect">
            <a:avLst/>
          </a:prstGeom>
        </p:spPr>
      </p:pic>
      <p:pic>
        <p:nvPicPr>
          <p:cNvPr id="4" name="Image 3"/>
          <p:cNvPicPr>
            <a:picLocks noChangeAspect="1"/>
          </p:cNvPicPr>
          <p:nvPr/>
        </p:nvPicPr>
        <p:blipFill>
          <a:blip r:embed="rId2"/>
          <a:stretch>
            <a:fillRect/>
          </a:stretch>
        </p:blipFill>
        <p:spPr>
          <a:xfrm>
            <a:off x="862886" y="700661"/>
            <a:ext cx="10274372" cy="6009769"/>
          </a:xfrm>
          <a:prstGeom prst="rect">
            <a:avLst/>
          </a:prstGeom>
        </p:spPr>
      </p:pic>
      <p:sp>
        <p:nvSpPr>
          <p:cNvPr id="5" name="Rectangle 4"/>
          <p:cNvSpPr/>
          <p:nvPr/>
        </p:nvSpPr>
        <p:spPr>
          <a:xfrm>
            <a:off x="3738522" y="121811"/>
            <a:ext cx="1500732" cy="548099"/>
          </a:xfrm>
          <a:prstGeom prst="rect">
            <a:avLst/>
          </a:prstGeom>
          <a:effectLst>
            <a:outerShdw blurRad="50800" dist="38100" dir="2700000" algn="tl" rotWithShape="0">
              <a:prstClr val="black">
                <a:alpha val="40000"/>
              </a:prstClr>
            </a:outerShdw>
          </a:effectLst>
        </p:spPr>
        <p:txBody>
          <a:bodyPr wrap="none">
            <a:spAutoFit/>
          </a:bodyPr>
          <a:lstStyle/>
          <a:p>
            <a:pPr>
              <a:lnSpc>
                <a:spcPct val="115000"/>
              </a:lnSpc>
              <a:spcAft>
                <a:spcPts val="1000"/>
              </a:spcAft>
            </a:pPr>
            <a:r>
              <a:rPr 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COQUE</a:t>
            </a:r>
            <a:endParaRPr lang="fr-FR"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86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0499" y="279698"/>
            <a:ext cx="1500732" cy="548099"/>
          </a:xfrm>
          <a:prstGeom prst="rect">
            <a:avLst/>
          </a:prstGeom>
          <a:effectLst>
            <a:outerShdw blurRad="50800" dist="38100" dir="2700000" algn="tl" rotWithShape="0">
              <a:prstClr val="black">
                <a:alpha val="40000"/>
              </a:prstClr>
            </a:outerShdw>
          </a:effectLst>
        </p:spPr>
        <p:txBody>
          <a:bodyPr wrap="none">
            <a:spAutoFit/>
          </a:bodyPr>
          <a:lstStyle/>
          <a:p>
            <a:pPr>
              <a:lnSpc>
                <a:spcPct val="115000"/>
              </a:lnSpc>
              <a:spcAft>
                <a:spcPts val="1000"/>
              </a:spcAft>
            </a:pPr>
            <a:r>
              <a:rPr 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COQUE</a:t>
            </a:r>
            <a:endParaRPr lang="fr-FR"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rot="5400000">
            <a:off x="3303586" y="-1549865"/>
            <a:ext cx="5896631" cy="10651956"/>
          </a:xfrm>
          <a:prstGeom prst="rect">
            <a:avLst/>
          </a:prstGeom>
        </p:spPr>
      </p:pic>
    </p:spTree>
    <p:extLst>
      <p:ext uri="{BB962C8B-B14F-4D97-AF65-F5344CB8AC3E}">
        <p14:creationId xmlns:p14="http://schemas.microsoft.com/office/powerpoint/2010/main" val="210572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7426"/>
            <a:ext cx="12192000" cy="1864100"/>
          </a:xfrm>
          <a:prstGeom prst="rect">
            <a:avLst/>
          </a:prstGeom>
        </p:spPr>
        <p:txBody>
          <a:bodyPr wrap="square">
            <a:spAutoFit/>
          </a:bodyPr>
          <a:lstStyle/>
          <a:p>
            <a:pPr algn="just">
              <a:lnSpc>
                <a:spcPct val="115000"/>
              </a:lnSpc>
              <a:spcAft>
                <a:spcPts val="1000"/>
              </a:spcAf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Sur un navire, les superstructures sont des constructions permanentes situées sur le pont principal mais ne s'étendant pas sur toute la longueur (dans ce cas, on considère que c'est un pont supplémentaire).</a:t>
            </a:r>
          </a:p>
          <a:p>
            <a:pPr algn="just"/>
            <a:r>
              <a:rPr lang="fr-FR" sz="2400" dirty="0" smtClean="0">
                <a:latin typeface="Times New Roman" panose="02020603050405020304" pitchFamily="18" charset="0"/>
                <a:ea typeface="Calibri" panose="020F0502020204030204" pitchFamily="34" charset="0"/>
                <a:cs typeface="Times New Roman" panose="02020603050405020304" pitchFamily="18" charset="0"/>
              </a:rPr>
              <a:t>Les superstructures ont différents noms suivant leur emplacement</a:t>
            </a:r>
            <a:endParaRPr lang="fr-FR"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020435" y="0"/>
            <a:ext cx="4604146" cy="548099"/>
          </a:xfrm>
          <a:prstGeom prst="rect">
            <a:avLst/>
          </a:prstGeom>
        </p:spPr>
        <p:txBody>
          <a:bodyPr wrap="none">
            <a:spAutoFit/>
          </a:bodyPr>
          <a:lstStyle/>
          <a:p>
            <a:pPr>
              <a:lnSpc>
                <a:spcPct val="115000"/>
              </a:lnSpc>
              <a:spcAft>
                <a:spcPts val="1000"/>
              </a:spcAft>
            </a:pPr>
            <a:r>
              <a:rPr 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LES SUPERSTRUCTURES</a:t>
            </a:r>
            <a:r>
              <a:rPr lang="fr-FR"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Pentagone 3"/>
          <p:cNvSpPr/>
          <p:nvPr/>
        </p:nvSpPr>
        <p:spPr>
          <a:xfrm>
            <a:off x="3099517" y="6168980"/>
            <a:ext cx="9092483" cy="689020"/>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dirty="0" smtClean="0">
                <a:latin typeface="Times New Roman" panose="02020603050405020304" pitchFamily="18" charset="0"/>
                <a:cs typeface="Times New Roman" panose="02020603050405020304" pitchFamily="18" charset="0"/>
              </a:rPr>
              <a:t>MERCI, au revoir pour </a:t>
            </a:r>
            <a:r>
              <a:rPr lang="fr-FR" sz="2800" smtClean="0">
                <a:latin typeface="Times New Roman" panose="02020603050405020304" pitchFamily="18" charset="0"/>
                <a:cs typeface="Times New Roman" panose="02020603050405020304" pitchFamily="18" charset="0"/>
              </a:rPr>
              <a:t>le </a:t>
            </a:r>
            <a:r>
              <a:rPr lang="fr-FR" sz="2800" smtClean="0">
                <a:latin typeface="Times New Roman" panose="02020603050405020304" pitchFamily="18" charset="0"/>
                <a:cs typeface="Times New Roman" panose="02020603050405020304" pitchFamily="18" charset="0"/>
              </a:rPr>
              <a:t>3° </a:t>
            </a:r>
            <a:r>
              <a:rPr lang="fr-FR" sz="2800" dirty="0" smtClean="0">
                <a:latin typeface="Times New Roman" panose="02020603050405020304" pitchFamily="18" charset="0"/>
                <a:cs typeface="Times New Roman" panose="02020603050405020304" pitchFamily="18" charset="0"/>
              </a:rPr>
              <a:t>cours </a:t>
            </a:r>
            <a:r>
              <a:rPr lang="fr-FR" sz="2800" dirty="0" err="1" smtClean="0">
                <a:latin typeface="Times New Roman" panose="02020603050405020304" pitchFamily="18" charset="0"/>
                <a:cs typeface="Times New Roman" panose="02020603050405020304" pitchFamily="18" charset="0"/>
              </a:rPr>
              <a:t>inchaa</a:t>
            </a:r>
            <a:r>
              <a:rPr lang="fr-FR" sz="2800" dirty="0" smtClean="0">
                <a:latin typeface="Times New Roman" panose="02020603050405020304" pitchFamily="18" charset="0"/>
                <a:cs typeface="Times New Roman" panose="02020603050405020304" pitchFamily="18" charset="0"/>
              </a:rPr>
              <a:t> ELLAH</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9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48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451538" y="1749308"/>
            <a:ext cx="7970950" cy="2977237"/>
          </a:xfrm>
          <a:prstGeom prst="rect">
            <a:avLst/>
          </a:prstGeom>
        </p:spPr>
      </p:pic>
      <p:sp>
        <p:nvSpPr>
          <p:cNvPr id="6" name="Rectangle 5"/>
          <p:cNvSpPr/>
          <p:nvPr/>
        </p:nvSpPr>
        <p:spPr>
          <a:xfrm>
            <a:off x="0" y="4164419"/>
            <a:ext cx="12192000" cy="2516586"/>
          </a:xfrm>
          <a:prstGeom prst="rect">
            <a:avLst/>
          </a:prstGeom>
        </p:spPr>
        <p:txBody>
          <a:bodyPr wrap="square">
            <a:spAutoFit/>
          </a:bodyPr>
          <a:lstStyle/>
          <a:p>
            <a:pPr>
              <a:lnSpc>
                <a:spcPct val="115000"/>
              </a:lnSpc>
              <a:spcAft>
                <a:spcPts val="1000"/>
              </a:spcAft>
            </a:pPr>
            <a:r>
              <a:rPr lang="fr-FR" dirty="0">
                <a:latin typeface="Times New Roman" panose="02020603050405020304" pitchFamily="18" charset="0"/>
                <a:ea typeface="Calibri" panose="020F0502020204030204" pitchFamily="34" charset="0"/>
                <a:cs typeface="Times New Roman" panose="02020603050405020304" pitchFamily="18" charset="0"/>
              </a:rPr>
              <a:t>Il se compose de trois parties:</a:t>
            </a:r>
          </a:p>
          <a:p>
            <a:pPr marL="342900" lvl="0" indent="-342900">
              <a:lnSpc>
                <a:spcPct val="115000"/>
              </a:lnSpc>
              <a:spcAft>
                <a:spcPts val="1000"/>
              </a:spcAft>
              <a:buFont typeface="Arial" panose="020B0604020202020204" pitchFamily="34" charset="0"/>
              <a:buChar char="•"/>
              <a:tabLst>
                <a:tab pos="457200" algn="l"/>
              </a:tabLst>
            </a:pPr>
            <a:r>
              <a:rPr lang="fr-FR" dirty="0">
                <a:latin typeface="Times New Roman" panose="02020603050405020304" pitchFamily="18" charset="0"/>
                <a:ea typeface="Calibri" panose="020F0502020204030204" pitchFamily="34" charset="0"/>
                <a:cs typeface="Times New Roman" panose="02020603050405020304" pitchFamily="18" charset="0"/>
              </a:rPr>
              <a:t> Une partie centrale la plus longue, de forme    parallélépipédique.</a:t>
            </a:r>
          </a:p>
          <a:p>
            <a:pPr marL="342900" lvl="0" indent="-342900">
              <a:lnSpc>
                <a:spcPct val="115000"/>
              </a:lnSpc>
              <a:spcAft>
                <a:spcPts val="1000"/>
              </a:spcAft>
              <a:buFont typeface="Arial" panose="020B0604020202020204" pitchFamily="34" charset="0"/>
              <a:buChar char="•"/>
              <a:tabLst>
                <a:tab pos="457200" algn="l"/>
              </a:tabLst>
            </a:pPr>
            <a:r>
              <a:rPr lang="fr-FR" dirty="0">
                <a:latin typeface="Times New Roman" panose="02020603050405020304" pitchFamily="18" charset="0"/>
                <a:ea typeface="Calibri" panose="020F0502020204030204" pitchFamily="34" charset="0"/>
                <a:cs typeface="Times New Roman" panose="02020603050405020304" pitchFamily="18" charset="0"/>
              </a:rPr>
              <a:t> deux parties avant et arrière de forme effilées:(la proue et la poupe)</a:t>
            </a:r>
          </a:p>
          <a:p>
            <a:pPr marL="342900" lvl="0" indent="-342900">
              <a:lnSpc>
                <a:spcPct val="115000"/>
              </a:lnSpc>
              <a:spcAft>
                <a:spcPts val="1000"/>
              </a:spcAft>
              <a:buFont typeface="Arial" panose="020B0604020202020204" pitchFamily="34" charset="0"/>
              <a:buChar char="•"/>
              <a:tabLst>
                <a:tab pos="457200" algn="l"/>
              </a:tabLst>
            </a:pPr>
            <a:r>
              <a:rPr lang="fr-FR" dirty="0">
                <a:latin typeface="Times New Roman" panose="02020603050405020304" pitchFamily="18" charset="0"/>
                <a:ea typeface="Calibri" panose="020F0502020204030204" pitchFamily="34" charset="0"/>
                <a:cs typeface="Times New Roman" panose="02020603050405020304" pitchFamily="18" charset="0"/>
              </a:rPr>
              <a:t>L’ensemble du navire est en général, symétrique par rapport à un plan longitudinal qui le traverse dans le sens de la longueur.</a:t>
            </a:r>
          </a:p>
          <a:p>
            <a:pPr marL="342900" lvl="0" indent="-342900">
              <a:lnSpc>
                <a:spcPct val="115000"/>
              </a:lnSpc>
              <a:spcAft>
                <a:spcPts val="1000"/>
              </a:spcAft>
              <a:buFont typeface="Arial" panose="020B0604020202020204" pitchFamily="34" charset="0"/>
              <a:buChar char="•"/>
              <a:tabLst>
                <a:tab pos="457200" algn="l"/>
              </a:tabLst>
            </a:pPr>
            <a:r>
              <a:rPr lang="fr-FR" dirty="0">
                <a:latin typeface="Times New Roman" panose="02020603050405020304" pitchFamily="18" charset="0"/>
                <a:ea typeface="Calibri" panose="020F0502020204030204" pitchFamily="34" charset="0"/>
                <a:cs typeface="Times New Roman" panose="02020603050405020304" pitchFamily="18" charset="0"/>
              </a:rPr>
              <a:t> Les parties qui séparent le plan longitudinal sont dénommées BABORD (  coté gauche quand on regarde vers l’avant  (proue) du navire) et TRIBORD ((  coté droite quand on regarde vers l’avant  (proue) du navire)  </a:t>
            </a:r>
            <a:endParaRPr lang="fr-F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97476" y="244699"/>
            <a:ext cx="11994524" cy="1858457"/>
          </a:xfrm>
          <a:prstGeom prst="rect">
            <a:avLst/>
          </a:prstGeom>
        </p:spPr>
        <p:txBody>
          <a:bodyPr wrap="square">
            <a:spAutoFit/>
          </a:bodyPr>
          <a:lstStyle/>
          <a:p>
            <a:pPr>
              <a:lnSpc>
                <a:spcPct val="115000"/>
              </a:lnSpc>
              <a:spcAft>
                <a:spcPts val="1000"/>
              </a:spcAft>
            </a:pPr>
            <a:r>
              <a:rPr lang="fr-FR" b="1" u="sng" dirty="0" smtClean="0">
                <a:latin typeface="Times New Roman" panose="02020603050405020304" pitchFamily="18" charset="0"/>
                <a:ea typeface="Calibri" panose="020F0502020204030204" pitchFamily="34" charset="0"/>
                <a:cs typeface="Times New Roman" panose="02020603050405020304" pitchFamily="18" charset="0"/>
              </a:rPr>
              <a:t>Généralités</a:t>
            </a:r>
            <a:r>
              <a:rPr lang="fr-FR" b="1" u="sng" dirty="0">
                <a:latin typeface="Times New Roman" panose="02020603050405020304" pitchFamily="18" charset="0"/>
                <a:ea typeface="Calibri" panose="020F0502020204030204" pitchFamily="34" charset="0"/>
                <a:cs typeface="Times New Roman" panose="02020603050405020304" pitchFamily="18" charset="0"/>
              </a:rPr>
              <a:t>:</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dirty="0" smtClean="0">
                <a:latin typeface="Times New Roman" panose="02020603050405020304" pitchFamily="18" charset="0"/>
                <a:ea typeface="Calibri" panose="020F0502020204030204" pitchFamily="34" charset="0"/>
                <a:cs typeface="Times New Roman" panose="02020603050405020304" pitchFamily="18" charset="0"/>
              </a:rPr>
              <a:t>Le NAVIRE est </a:t>
            </a:r>
            <a:r>
              <a:rPr lang="fr-FR" dirty="0">
                <a:latin typeface="Times New Roman" panose="02020603050405020304" pitchFamily="18" charset="0"/>
                <a:ea typeface="Calibri" panose="020F0502020204030204" pitchFamily="34" charset="0"/>
                <a:cs typeface="Times New Roman" panose="02020603050405020304" pitchFamily="18" charset="0"/>
              </a:rPr>
              <a:t>une construction destiné à flotter et à se mouvoir à la surface de l’eau.</a:t>
            </a:r>
          </a:p>
          <a:p>
            <a:r>
              <a:rPr lang="fr-FR" dirty="0">
                <a:latin typeface="Times New Roman" panose="02020603050405020304" pitchFamily="18" charset="0"/>
                <a:ea typeface="Calibri" panose="020F0502020204030204" pitchFamily="34" charset="0"/>
                <a:cs typeface="Times New Roman" panose="02020603050405020304" pitchFamily="18" charset="0"/>
              </a:rPr>
              <a:t>Autrement dit; </a:t>
            </a:r>
            <a:r>
              <a:rPr lang="fr-FR" dirty="0">
                <a:latin typeface="Times New Roman" panose="02020603050405020304" pitchFamily="18" charset="0"/>
                <a:cs typeface="Times New Roman" panose="02020603050405020304" pitchFamily="18" charset="0"/>
              </a:rPr>
              <a:t>NAVIRE</a:t>
            </a:r>
            <a:r>
              <a:rPr lang="fr-FR" b="1" dirty="0">
                <a:latin typeface="Times New Roman" panose="02020603050405020304" pitchFamily="18" charset="0"/>
                <a:cs typeface="Times New Roman" panose="02020603050405020304" pitchFamily="18" charset="0"/>
              </a:rPr>
              <a:t> : </a:t>
            </a:r>
            <a:r>
              <a:rPr lang="fr-FR" dirty="0">
                <a:latin typeface="Times New Roman" panose="02020603050405020304" pitchFamily="18" charset="0"/>
                <a:cs typeface="Times New Roman" panose="02020603050405020304" pitchFamily="18" charset="0"/>
              </a:rPr>
              <a:t>Bâtiment ponté d’assez fort tonnage, destiné à la navigation </a:t>
            </a:r>
            <a:r>
              <a:rPr lang="fr-FR" dirty="0" smtClean="0">
                <a:latin typeface="Times New Roman" panose="02020603050405020304" pitchFamily="18" charset="0"/>
                <a:cs typeface="Times New Roman" panose="02020603050405020304" pitchFamily="18" charset="0"/>
              </a:rPr>
              <a:t>en pleine </a:t>
            </a:r>
            <a:r>
              <a:rPr lang="fr-FR" dirty="0">
                <a:latin typeface="Times New Roman" panose="02020603050405020304" pitchFamily="18" charset="0"/>
                <a:cs typeface="Times New Roman" panose="02020603050405020304" pitchFamily="18" charset="0"/>
              </a:rPr>
              <a:t>mer, par opposition au bateau, destiné à la navigation intérieure</a:t>
            </a:r>
          </a:p>
          <a:p>
            <a:pPr>
              <a:lnSpc>
                <a:spcPct val="115000"/>
              </a:lnSpc>
              <a:spcAft>
                <a:spcPts val="10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670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7606"/>
            <a:ext cx="1219200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sz="2400" dirty="0" smtClean="0">
                <a:solidFill>
                  <a:srgbClr val="FF0000"/>
                </a:solidFill>
                <a:latin typeface="Times New Roman" panose="02020603050405020304" pitchFamily="18" charset="0"/>
              </a:rPr>
              <a:t>Construction navale ancienne:</a:t>
            </a:r>
          </a:p>
          <a:p>
            <a:r>
              <a:rPr lang="fr-FR" sz="2400" dirty="0" smtClean="0">
                <a:latin typeface="Times New Roman" panose="02020603050405020304" pitchFamily="18" charset="0"/>
              </a:rPr>
              <a:t>La </a:t>
            </a:r>
            <a:r>
              <a:rPr lang="fr-FR" sz="2400" dirty="0">
                <a:latin typeface="Times New Roman" panose="02020603050405020304" pitchFamily="18" charset="0"/>
              </a:rPr>
              <a:t>plus ancienne représentation </a:t>
            </a:r>
            <a:r>
              <a:rPr lang="fr-FR" sz="2400" dirty="0" smtClean="0">
                <a:latin typeface="Times New Roman" panose="02020603050405020304" pitchFamily="18" charset="0"/>
              </a:rPr>
              <a:t>est connue dans le saint COURAN l’arche du prophète NOUH que la paix soit sur lui. Mais …</a:t>
            </a:r>
          </a:p>
          <a:p>
            <a:r>
              <a:rPr lang="fr-FR" sz="2400" dirty="0" smtClean="0">
                <a:latin typeface="Times New Roman" panose="02020603050405020304" pitchFamily="18" charset="0"/>
                <a:cs typeface="Times New Roman" panose="02020603050405020304" pitchFamily="18" charset="0"/>
              </a:rPr>
              <a:t>La </a:t>
            </a:r>
            <a:r>
              <a:rPr lang="fr-FR" sz="2400" dirty="0">
                <a:latin typeface="Times New Roman" panose="02020603050405020304" pitchFamily="18" charset="0"/>
                <a:cs typeface="Times New Roman" panose="02020603050405020304" pitchFamily="18" charset="0"/>
              </a:rPr>
              <a:t>construction navale ancienne nous a laissé très peu de documentation précise sur les techniques employées par le passé. </a:t>
            </a:r>
          </a:p>
          <a:p>
            <a:r>
              <a:rPr lang="fr-FR" sz="2400" dirty="0">
                <a:latin typeface="Times New Roman" panose="02020603050405020304" pitchFamily="18" charset="0"/>
                <a:cs typeface="Times New Roman" panose="02020603050405020304" pitchFamily="18" charset="0"/>
              </a:rPr>
              <a:t>Plusieurs moyens sont aujourd'hui utilisés pour redécouvrir et reconstituer ces techniques d'antan, mieux comprendre l'évolution de la marine et des navires:</a:t>
            </a:r>
          </a:p>
        </p:txBody>
      </p:sp>
      <p:sp>
        <p:nvSpPr>
          <p:cNvPr id="4" name="Rectangle 3"/>
          <p:cNvSpPr/>
          <p:nvPr/>
        </p:nvSpPr>
        <p:spPr>
          <a:xfrm>
            <a:off x="0" y="610556"/>
            <a:ext cx="121920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400" dirty="0" smtClean="0">
                <a:solidFill>
                  <a:srgbClr val="FF0000"/>
                </a:solidFill>
                <a:latin typeface="Times New Roman" panose="02020603050405020304" pitchFamily="18" charset="0"/>
                <a:cs typeface="Times New Roman" panose="02020603050405020304" pitchFamily="18" charset="0"/>
              </a:rPr>
              <a:t>Définition de la construction navale</a:t>
            </a:r>
          </a:p>
          <a:p>
            <a:r>
              <a:rPr lang="fr-FR" sz="2400" dirty="0" smtClean="0">
                <a:solidFill>
                  <a:srgbClr val="202122"/>
                </a:solidFill>
                <a:latin typeface="Times New Roman" panose="02020603050405020304" pitchFamily="18" charset="0"/>
                <a:cs typeface="Times New Roman" panose="02020603050405020304" pitchFamily="18" charset="0"/>
              </a:rPr>
              <a:t>La </a:t>
            </a:r>
            <a:r>
              <a:rPr lang="fr-FR" sz="2400" dirty="0">
                <a:solidFill>
                  <a:srgbClr val="202122"/>
                </a:solidFill>
                <a:latin typeface="Times New Roman" panose="02020603050405020304" pitchFamily="18" charset="0"/>
                <a:cs typeface="Times New Roman" panose="02020603050405020304" pitchFamily="18" charset="0"/>
              </a:rPr>
              <a:t>construction navale est le processus par lequel un </a:t>
            </a:r>
            <a:r>
              <a:rPr lang="fr-FR" sz="2400" dirty="0" smtClean="0">
                <a:solidFill>
                  <a:srgbClr val="FF0000"/>
                </a:solidFill>
                <a:latin typeface="Times New Roman" panose="02020603050405020304" pitchFamily="18" charset="0"/>
                <a:cs typeface="Times New Roman" panose="02020603050405020304" pitchFamily="18" charset="0"/>
              </a:rPr>
              <a:t>bateau</a:t>
            </a:r>
            <a:r>
              <a:rPr lang="fr-FR" sz="2400" dirty="0" smtClean="0">
                <a:solidFill>
                  <a:srgbClr val="202122"/>
                </a:solidFill>
                <a:latin typeface="Times New Roman" panose="02020603050405020304" pitchFamily="18" charset="0"/>
                <a:cs typeface="Times New Roman" panose="02020603050405020304" pitchFamily="18" charset="0"/>
              </a:rPr>
              <a:t> </a:t>
            </a:r>
            <a:r>
              <a:rPr lang="fr-FR" sz="2400" dirty="0">
                <a:solidFill>
                  <a:srgbClr val="202122"/>
                </a:solidFill>
                <a:latin typeface="Times New Roman" panose="02020603050405020304" pitchFamily="18" charset="0"/>
                <a:cs typeface="Times New Roman" panose="02020603050405020304" pitchFamily="18" charset="0"/>
              </a:rPr>
              <a:t>ou un </a:t>
            </a:r>
            <a:r>
              <a:rPr lang="fr-FR" sz="2400" dirty="0" smtClean="0">
                <a:solidFill>
                  <a:srgbClr val="FF0000"/>
                </a:solidFill>
                <a:latin typeface="Times New Roman" panose="02020603050405020304" pitchFamily="18" charset="0"/>
                <a:cs typeface="Times New Roman" panose="02020603050405020304" pitchFamily="18" charset="0"/>
              </a:rPr>
              <a:t>navire</a:t>
            </a:r>
            <a:r>
              <a:rPr lang="fr-FR" sz="2400" dirty="0" smtClean="0">
                <a:solidFill>
                  <a:srgbClr val="202122"/>
                </a:solidFill>
                <a:latin typeface="Times New Roman" panose="02020603050405020304" pitchFamily="18" charset="0"/>
                <a:cs typeface="Times New Roman" panose="02020603050405020304" pitchFamily="18" charset="0"/>
              </a:rPr>
              <a:t> </a:t>
            </a:r>
            <a:r>
              <a:rPr lang="fr-FR" sz="2400" dirty="0">
                <a:solidFill>
                  <a:srgbClr val="202122"/>
                </a:solidFill>
                <a:latin typeface="Times New Roman" panose="02020603050405020304" pitchFamily="18" charset="0"/>
                <a:cs typeface="Times New Roman" panose="02020603050405020304" pitchFamily="18" charset="0"/>
              </a:rPr>
              <a:t>est fabriqué et assemblé. On parle aussi de </a:t>
            </a:r>
            <a:r>
              <a:rPr lang="fr-FR" sz="2400" dirty="0">
                <a:solidFill>
                  <a:schemeClr val="accent5"/>
                </a:solidFill>
                <a:latin typeface="Times New Roman" panose="02020603050405020304" pitchFamily="18" charset="0"/>
                <a:cs typeface="Times New Roman" panose="02020603050405020304" pitchFamily="18" charset="0"/>
              </a:rPr>
              <a:t>construction maritime </a:t>
            </a:r>
            <a:r>
              <a:rPr lang="fr-FR" sz="2400" dirty="0">
                <a:solidFill>
                  <a:srgbClr val="202122"/>
                </a:solidFill>
                <a:latin typeface="Times New Roman" panose="02020603050405020304" pitchFamily="18" charset="0"/>
                <a:cs typeface="Times New Roman" panose="02020603050405020304" pitchFamily="18" charset="0"/>
              </a:rPr>
              <a:t>ou de </a:t>
            </a:r>
            <a:r>
              <a:rPr lang="fr-FR" sz="2400" dirty="0">
                <a:solidFill>
                  <a:schemeClr val="accent5"/>
                </a:solidFill>
                <a:latin typeface="Times New Roman" panose="02020603050405020304" pitchFamily="18" charset="0"/>
                <a:cs typeface="Times New Roman" panose="02020603050405020304" pitchFamily="18" charset="0"/>
              </a:rPr>
              <a:t>construction nautique </a:t>
            </a:r>
            <a:r>
              <a:rPr lang="fr-FR" sz="2400" dirty="0">
                <a:solidFill>
                  <a:srgbClr val="202122"/>
                </a:solidFill>
                <a:latin typeface="Times New Roman" panose="02020603050405020304" pitchFamily="18" charset="0"/>
                <a:cs typeface="Times New Roman" panose="02020603050405020304" pitchFamily="18" charset="0"/>
              </a:rPr>
              <a:t>(plutôt pour de petits bateaux). </a:t>
            </a:r>
          </a:p>
          <a:p>
            <a:r>
              <a:rPr lang="fr-FR" sz="2400" dirty="0">
                <a:solidFill>
                  <a:srgbClr val="202122"/>
                </a:solidFill>
                <a:latin typeface="Times New Roman" panose="02020603050405020304" pitchFamily="18" charset="0"/>
                <a:cs typeface="Times New Roman" panose="02020603050405020304" pitchFamily="18" charset="0"/>
              </a:rPr>
              <a:t>La construction est un des processus de </a:t>
            </a:r>
            <a:r>
              <a:rPr lang="fr-FR" sz="2400" dirty="0" smtClean="0">
                <a:solidFill>
                  <a:srgbClr val="FF0000"/>
                </a:solidFill>
                <a:latin typeface="Times New Roman" panose="02020603050405020304" pitchFamily="18" charset="0"/>
                <a:cs typeface="Times New Roman" panose="02020603050405020304" pitchFamily="18" charset="0"/>
              </a:rPr>
              <a:t>l‘acquisition d’un navire</a:t>
            </a:r>
            <a:r>
              <a:rPr lang="fr-FR" sz="2400" dirty="0" smtClean="0">
                <a:solidFill>
                  <a:srgbClr val="202122"/>
                </a:solidFill>
                <a:latin typeface="Times New Roman" panose="02020603050405020304" pitchFamily="18" charset="0"/>
                <a:cs typeface="Times New Roman" panose="02020603050405020304" pitchFamily="18" charset="0"/>
              </a:rPr>
              <a:t>, </a:t>
            </a:r>
            <a:r>
              <a:rPr lang="fr-FR" sz="2400" dirty="0">
                <a:solidFill>
                  <a:srgbClr val="202122"/>
                </a:solidFill>
                <a:latin typeface="Times New Roman" panose="02020603050405020304" pitchFamily="18" charset="0"/>
                <a:cs typeface="Times New Roman" panose="02020603050405020304" pitchFamily="18" charset="0"/>
              </a:rPr>
              <a:t>suivant la conception détaillée </a:t>
            </a:r>
            <a:r>
              <a:rPr lang="fr-FR" sz="2400" dirty="0" smtClean="0">
                <a:solidFill>
                  <a:srgbClr val="202122"/>
                </a:solidFill>
                <a:latin typeface="Times New Roman" panose="02020603050405020304" pitchFamily="18" charset="0"/>
                <a:cs typeface="Times New Roman" panose="02020603050405020304" pitchFamily="18" charset="0"/>
              </a:rPr>
              <a:t>de l</a:t>
            </a:r>
            <a:r>
              <a:rPr lang="fr-FR" sz="2400" dirty="0" smtClean="0">
                <a:solidFill>
                  <a:srgbClr val="FF0000"/>
                </a:solidFill>
                <a:latin typeface="Times New Roman" panose="02020603050405020304" pitchFamily="18" charset="0"/>
                <a:cs typeface="Times New Roman" panose="02020603050405020304" pitchFamily="18" charset="0"/>
              </a:rPr>
              <a:t>’architecture navale</a:t>
            </a:r>
            <a:r>
              <a:rPr lang="fr-FR" sz="2400" dirty="0" smtClean="0">
                <a:solidFill>
                  <a:srgbClr val="202122"/>
                </a:solidFill>
                <a:latin typeface="Times New Roman" panose="02020603050405020304" pitchFamily="18" charset="0"/>
                <a:cs typeface="Times New Roman" panose="02020603050405020304" pitchFamily="18" charset="0"/>
              </a:rPr>
              <a:t>. </a:t>
            </a:r>
            <a:r>
              <a:rPr lang="fr-FR" sz="2400" dirty="0">
                <a:solidFill>
                  <a:srgbClr val="202122"/>
                </a:solidFill>
                <a:latin typeface="Times New Roman" panose="02020603050405020304" pitchFamily="18" charset="0"/>
                <a:cs typeface="Times New Roman" panose="02020603050405020304" pitchFamily="18" charset="0"/>
              </a:rPr>
              <a:t>Elle se réalise dans un </a:t>
            </a:r>
            <a:r>
              <a:rPr lang="fr-FR" sz="2400" dirty="0" smtClean="0">
                <a:solidFill>
                  <a:srgbClr val="FF0000"/>
                </a:solidFill>
                <a:latin typeface="Times New Roman" panose="02020603050405020304" pitchFamily="18" charset="0"/>
                <a:cs typeface="Times New Roman" panose="02020603050405020304" pitchFamily="18" charset="0"/>
              </a:rPr>
              <a:t>chantier naval</a:t>
            </a:r>
            <a:endParaRPr lang="fr-FR" sz="2400" b="0" i="0" u="none" strike="noStrike" dirty="0">
              <a:solidFill>
                <a:srgbClr val="FF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2111358" y="0"/>
            <a:ext cx="7325340" cy="461665"/>
          </a:xfrm>
          <a:prstGeom prst="rect">
            <a:avLst/>
          </a:prstGeom>
        </p:spPr>
        <p:txBody>
          <a:bodyPr wrap="none">
            <a:spAutoFit/>
          </a:bodyPr>
          <a:lstStyle/>
          <a:p>
            <a:pPr algn="ctr"/>
            <a:r>
              <a:rPr lang="fr-FR" sz="2400" dirty="0">
                <a:solidFill>
                  <a:schemeClr val="accent5"/>
                </a:solidFill>
                <a:latin typeface="TimesNewRoman,Bold"/>
              </a:rPr>
              <a:t>L’HISTOIRE DE LA CONSTRUCTION DU BATEAU</a:t>
            </a:r>
          </a:p>
        </p:txBody>
      </p:sp>
    </p:spTree>
    <p:extLst>
      <p:ext uri="{BB962C8B-B14F-4D97-AF65-F5344CB8AC3E}">
        <p14:creationId xmlns:p14="http://schemas.microsoft.com/office/powerpoint/2010/main" val="1438698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1358" y="0"/>
            <a:ext cx="7325340" cy="461665"/>
          </a:xfrm>
          <a:prstGeom prst="rect">
            <a:avLst/>
          </a:prstGeom>
        </p:spPr>
        <p:txBody>
          <a:bodyPr wrap="none">
            <a:spAutoFit/>
          </a:bodyPr>
          <a:lstStyle/>
          <a:p>
            <a:pPr algn="ctr"/>
            <a:r>
              <a:rPr lang="fr-FR" sz="2400" dirty="0">
                <a:solidFill>
                  <a:schemeClr val="accent5"/>
                </a:solidFill>
                <a:latin typeface="TimesNewRoman,Bold"/>
              </a:rPr>
              <a:t>L’HISTOIRE DE LA CONSTRUCTION DU BATEAU</a:t>
            </a:r>
          </a:p>
        </p:txBody>
      </p:sp>
      <p:sp>
        <p:nvSpPr>
          <p:cNvPr id="3" name="Rectangle 2"/>
          <p:cNvSpPr/>
          <p:nvPr/>
        </p:nvSpPr>
        <p:spPr>
          <a:xfrm>
            <a:off x="1" y="1299606"/>
            <a:ext cx="12191999"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sz="2400" dirty="0" smtClean="0">
                <a:latin typeface="Times New Roman" panose="02020603050405020304" pitchFamily="18" charset="0"/>
              </a:rPr>
              <a:t>Le développement des connaissances scientifiques, l'introduction des nouveaux matériaux et de nouveaux moyens de mise en </a:t>
            </a:r>
            <a:r>
              <a:rPr lang="fr-FR" sz="2400" dirty="0" smtClean="0">
                <a:latin typeface="Times New Roman" panose="02020603050405020304" pitchFamily="18" charset="0"/>
                <a:cs typeface="Times New Roman" panose="02020603050405020304" pitchFamily="18" charset="0"/>
              </a:rPr>
              <a:t>œuvre</a:t>
            </a:r>
            <a:r>
              <a:rPr lang="fr-FR" sz="2400" dirty="0" smtClean="0">
                <a:latin typeface="Times New Roman" panose="02020603050405020304" pitchFamily="18" charset="0"/>
              </a:rPr>
              <a:t>, les leçons apprises de l'expérience du temps de paix et des nécessités de la guerre, contribuent chacune pour leur part aux progrès rapides de la construction navale. Ainsi on évolue actuellement vers des navires spécialisés et automatisés, avec grande capacité et grande vitesse.</a:t>
            </a:r>
            <a:endParaRPr lang="fr-FR" sz="2400" dirty="0"/>
          </a:p>
        </p:txBody>
      </p:sp>
      <p:sp>
        <p:nvSpPr>
          <p:cNvPr id="4" name="Rectangle 3"/>
          <p:cNvSpPr/>
          <p:nvPr/>
        </p:nvSpPr>
        <p:spPr>
          <a:xfrm>
            <a:off x="0" y="3524296"/>
            <a:ext cx="1219199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sz="2400" b="0" i="0" u="none" strike="noStrike" dirty="0" smtClean="0">
                <a:solidFill>
                  <a:srgbClr val="202122"/>
                </a:solidFill>
                <a:effectLst/>
                <a:latin typeface="Times New Roman" panose="02020603050405020304" pitchFamily="18" charset="0"/>
                <a:cs typeface="Times New Roman" panose="02020603050405020304" pitchFamily="18" charset="0"/>
              </a:rPr>
              <a:t>La construction navale a souvent été considérée comme représentative de la capacité industrielle d'un pays, d'autant que la </a:t>
            </a:r>
            <a:r>
              <a:rPr lang="fr-FR" sz="2400" b="0" i="0" u="none" strike="noStrike" dirty="0" smtClean="0">
                <a:solidFill>
                  <a:srgbClr val="FF0000"/>
                </a:solidFill>
                <a:effectLst/>
                <a:latin typeface="Times New Roman" panose="02020603050405020304" pitchFamily="18" charset="0"/>
                <a:cs typeface="Times New Roman" panose="02020603050405020304" pitchFamily="18" charset="0"/>
              </a:rPr>
              <a:t>capacité militaire navale </a:t>
            </a:r>
            <a:r>
              <a:rPr lang="fr-FR" sz="2400" b="0" i="0" u="none" strike="noStrike" dirty="0" smtClean="0">
                <a:solidFill>
                  <a:srgbClr val="202122"/>
                </a:solidFill>
                <a:effectLst/>
                <a:latin typeface="Times New Roman" panose="02020603050405020304" pitchFamily="18" charset="0"/>
                <a:cs typeface="Times New Roman" panose="02020603050405020304" pitchFamily="18" charset="0"/>
              </a:rPr>
              <a:t>a joué et joue encore un grand rôle dans la puissance d'un pays</a:t>
            </a: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49803"/>
            <a:ext cx="3889206" cy="461665"/>
          </a:xfrm>
          <a:prstGeom prst="rect">
            <a:avLst/>
          </a:prstGeom>
        </p:spPr>
        <p:txBody>
          <a:bodyPr wrap="none">
            <a:spAutoFit/>
          </a:bodyPr>
          <a:lstStyle/>
          <a:p>
            <a:pPr algn="just"/>
            <a:r>
              <a:rPr lang="fr-FR" sz="2400" dirty="0" smtClean="0">
                <a:solidFill>
                  <a:srgbClr val="FF0000"/>
                </a:solidFill>
                <a:latin typeface="Times New Roman" panose="02020603050405020304" pitchFamily="18" charset="0"/>
              </a:rPr>
              <a:t>Construction navale moderne:</a:t>
            </a:r>
            <a:endParaRPr lang="fr-FR" sz="2400" dirty="0" smtClean="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458871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13331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8515"/>
            <a:ext cx="12191999"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fr-FR" sz="2400" dirty="0" smtClean="0">
                <a:latin typeface="Times New Roman" panose="02020603050405020304" pitchFamily="18" charset="0"/>
                <a:cs typeface="Times New Roman" panose="02020603050405020304" pitchFamily="18" charset="0"/>
              </a:rPr>
              <a:t>Quelle </a:t>
            </a:r>
            <a:r>
              <a:rPr lang="fr-FR" sz="2400" dirty="0">
                <a:latin typeface="Times New Roman" panose="02020603050405020304" pitchFamily="18" charset="0"/>
                <a:cs typeface="Times New Roman" panose="02020603050405020304" pitchFamily="18" charset="0"/>
              </a:rPr>
              <a:t>que soit sa taille, un </a:t>
            </a:r>
            <a:r>
              <a:rPr lang="fr-FR" sz="2400" dirty="0" smtClean="0">
                <a:solidFill>
                  <a:srgbClr val="FF0000"/>
                </a:solidFill>
                <a:latin typeface="Times New Roman" panose="02020603050405020304" pitchFamily="18" charset="0"/>
                <a:cs typeface="Times New Roman" panose="02020603050405020304" pitchFamily="18" charset="0"/>
              </a:rPr>
              <a:t>bateau</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est toujours constitué de plusieurs éléments de base. On trouve un flotteur (solide et fermé assurant l'étanchéité) constitué principalement de la </a:t>
            </a:r>
            <a:r>
              <a:rPr lang="fr-FR" sz="2400" dirty="0" smtClean="0">
                <a:solidFill>
                  <a:srgbClr val="FF0000"/>
                </a:solidFill>
                <a:latin typeface="Times New Roman" panose="02020603050405020304" pitchFamily="18" charset="0"/>
                <a:cs typeface="Times New Roman" panose="02020603050405020304" pitchFamily="18" charset="0"/>
              </a:rPr>
              <a:t>coque</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et éventuellement d'un </a:t>
            </a:r>
            <a:r>
              <a:rPr lang="fr-FR" sz="2400" dirty="0" smtClean="0">
                <a:solidFill>
                  <a:srgbClr val="FF0000"/>
                </a:solidFill>
                <a:latin typeface="Times New Roman" panose="02020603050405020304" pitchFamily="18" charset="0"/>
                <a:cs typeface="Times New Roman" panose="02020603050405020304" pitchFamily="18" charset="0"/>
              </a:rPr>
              <a:t>pont</a:t>
            </a:r>
            <a:r>
              <a:rPr lang="fr-FR" sz="2400" dirty="0" smtClean="0">
                <a:latin typeface="Times New Roman" panose="02020603050405020304" pitchFamily="18" charset="0"/>
                <a:cs typeface="Times New Roman" panose="02020603050405020304" pitchFamily="18" charset="0"/>
              </a:rPr>
              <a:t> la </a:t>
            </a:r>
            <a:r>
              <a:rPr lang="fr-FR" sz="2400" dirty="0">
                <a:latin typeface="Times New Roman" panose="02020603050405020304" pitchFamily="18" charset="0"/>
                <a:cs typeface="Times New Roman" panose="02020603050405020304" pitchFamily="18" charset="0"/>
              </a:rPr>
              <a:t>recouvrant. Il dispose d'un système propulsif et souvent d'un système directionnel. Suivant l'utilisation du bateau, on trouve ensuite divers locaux, espaces, machines et équipements lui permettant d'assurer sa fonction</a:t>
            </a:r>
            <a:endParaRPr lang="fr-FR" sz="2400" i="0" strike="noStrike" dirty="0">
              <a:latin typeface="Times New Roman" panose="02020603050405020304" pitchFamily="18" charset="0"/>
              <a:cs typeface="Times New Roman" panose="02020603050405020304" pitchFamily="18" charset="0"/>
            </a:endParaRPr>
          </a:p>
        </p:txBody>
      </p:sp>
      <p:sp>
        <p:nvSpPr>
          <p:cNvPr id="3" name="Rectangle 2"/>
          <p:cNvSpPr/>
          <p:nvPr/>
        </p:nvSpPr>
        <p:spPr>
          <a:xfrm>
            <a:off x="1" y="4203500"/>
            <a:ext cx="12191999"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fr-FR" sz="2400" dirty="0">
                <a:solidFill>
                  <a:srgbClr val="202122"/>
                </a:solidFill>
                <a:latin typeface="Times New Roman" panose="02020603050405020304" pitchFamily="18" charset="0"/>
                <a:cs typeface="Times New Roman" panose="02020603050405020304" pitchFamily="18" charset="0"/>
              </a:rPr>
              <a:t>Au-dessus du pont principal, on trouve diverses </a:t>
            </a:r>
            <a:r>
              <a:rPr lang="fr-FR" sz="2400" dirty="0" smtClean="0">
                <a:solidFill>
                  <a:srgbClr val="FF0000"/>
                </a:solidFill>
                <a:latin typeface="Times New Roman" panose="02020603050405020304" pitchFamily="18" charset="0"/>
                <a:cs typeface="Times New Roman" panose="02020603050405020304" pitchFamily="18" charset="0"/>
              </a:rPr>
              <a:t>superstructures</a:t>
            </a:r>
            <a:r>
              <a:rPr lang="fr-FR" sz="2400" dirty="0" smtClean="0">
                <a:solidFill>
                  <a:srgbClr val="202122"/>
                </a:solidFill>
                <a:latin typeface="Times New Roman" panose="02020603050405020304" pitchFamily="18" charset="0"/>
                <a:cs typeface="Times New Roman" panose="02020603050405020304" pitchFamily="18" charset="0"/>
              </a:rPr>
              <a:t> dont </a:t>
            </a:r>
            <a:r>
              <a:rPr lang="fr-FR" sz="2400" dirty="0">
                <a:solidFill>
                  <a:srgbClr val="202122"/>
                </a:solidFill>
                <a:latin typeface="Times New Roman" panose="02020603050405020304" pitchFamily="18" charset="0"/>
                <a:cs typeface="Times New Roman" panose="02020603050405020304" pitchFamily="18" charset="0"/>
              </a:rPr>
              <a:t>la fonction peut être esthétique ou fonctionnelle. Elles sont en général très basses sur un voilier, entièrement à l'arrière sur un navire cargo, s'étendant sur toute la longueur pour un navire à passagers ou divisées en plusieurs éléments sur les grands voiliers</a:t>
            </a: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2922350"/>
            <a:ext cx="121920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sz="2400" dirty="0" smtClean="0">
                <a:solidFill>
                  <a:srgbClr val="FF0000"/>
                </a:solidFill>
                <a:latin typeface="Times New Roman" panose="02020603050405020304" pitchFamily="18" charset="0"/>
                <a:cs typeface="Times New Roman" panose="02020603050405020304" pitchFamily="18" charset="0"/>
              </a:rPr>
              <a:t>Pont principal</a:t>
            </a:r>
            <a:r>
              <a:rPr lang="fr-FR" sz="2400" b="1"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Premier pont étanche au dessus de la ligne </a:t>
            </a:r>
            <a:r>
              <a:rPr lang="fr-FR" sz="2400" dirty="0" smtClean="0">
                <a:latin typeface="Times New Roman" panose="02020603050405020304" pitchFamily="18" charset="0"/>
                <a:cs typeface="Times New Roman" panose="02020603050405020304" pitchFamily="18" charset="0"/>
              </a:rPr>
              <a:t>de flottaison </a:t>
            </a:r>
            <a:r>
              <a:rPr lang="fr-FR" sz="2400" dirty="0">
                <a:latin typeface="Times New Roman" panose="02020603050405020304" pitchFamily="18" charset="0"/>
                <a:cs typeface="Times New Roman" panose="02020603050405020304" pitchFamily="18" charset="0"/>
              </a:rPr>
              <a:t>et qui fait la totalité du navire</a:t>
            </a:r>
            <a:endParaRPr lang="fr-FR"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625994" y="74111"/>
            <a:ext cx="4228593" cy="461665"/>
          </a:xfrm>
          <a:prstGeom prst="rect">
            <a:avLst/>
          </a:prstGeom>
        </p:spPr>
        <p:txBody>
          <a:bodyPr wrap="none">
            <a:spAutoFit/>
          </a:bodyPr>
          <a:lstStyle/>
          <a:p>
            <a:r>
              <a:rPr lang="fr-FR" sz="2400" dirty="0" smtClean="0">
                <a:solidFill>
                  <a:srgbClr val="FF0000"/>
                </a:solidFill>
                <a:latin typeface="Times New Roman" panose="02020603050405020304" pitchFamily="18" charset="0"/>
                <a:cs typeface="Times New Roman" panose="02020603050405020304" pitchFamily="18" charset="0"/>
              </a:rPr>
              <a:t>CONCEPTION D'UN BATEAU</a:t>
            </a:r>
            <a:endParaRPr lang="fr-F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914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38236"/>
            <a:ext cx="12192000"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fr-FR" sz="2400" dirty="0" smtClean="0">
                <a:solidFill>
                  <a:srgbClr val="000000"/>
                </a:solidFill>
                <a:latin typeface="Times New Roman" panose="02020603050405020304" pitchFamily="18" charset="0"/>
              </a:rPr>
              <a:t>La </a:t>
            </a:r>
            <a:r>
              <a:rPr lang="fr-FR" sz="2400" dirty="0">
                <a:solidFill>
                  <a:srgbClr val="000000"/>
                </a:solidFill>
                <a:latin typeface="Times New Roman" panose="02020603050405020304" pitchFamily="18" charset="0"/>
              </a:rPr>
              <a:t>coque d'un navire est l'ensemble des structures, généralement métalliques, qui répondent aux quatre fonctions suivantes </a:t>
            </a:r>
            <a:r>
              <a:rPr lang="fr-FR" sz="2400" dirty="0" smtClean="0">
                <a:solidFill>
                  <a:srgbClr val="000000"/>
                </a:solidFill>
                <a:latin typeface="Times New Roman" panose="02020603050405020304" pitchFamily="18" charset="0"/>
              </a:rPr>
              <a:t>:</a:t>
            </a:r>
          </a:p>
          <a:p>
            <a:pPr marL="285750" indent="-285750" algn="just">
              <a:buFontTx/>
              <a:buChar char="-"/>
            </a:pPr>
            <a:r>
              <a:rPr lang="fr-FR" sz="2400" dirty="0" smtClean="0">
                <a:solidFill>
                  <a:srgbClr val="000000"/>
                </a:solidFill>
                <a:latin typeface="Times New Roman" panose="02020603050405020304" pitchFamily="18" charset="0"/>
              </a:rPr>
              <a:t>matérialiser </a:t>
            </a:r>
            <a:r>
              <a:rPr lang="fr-FR" sz="2400" dirty="0">
                <a:solidFill>
                  <a:srgbClr val="000000"/>
                </a:solidFill>
                <a:latin typeface="Times New Roman" panose="02020603050405020304" pitchFamily="18" charset="0"/>
              </a:rPr>
              <a:t>la carène </a:t>
            </a:r>
            <a:r>
              <a:rPr lang="fr-FR" sz="2400" dirty="0" smtClean="0">
                <a:solidFill>
                  <a:srgbClr val="000000"/>
                </a:solidFill>
                <a:latin typeface="Times New Roman" panose="02020603050405020304" pitchFamily="18" charset="0"/>
              </a:rPr>
              <a:t>;</a:t>
            </a:r>
          </a:p>
          <a:p>
            <a:pPr marL="285750" indent="-285750" algn="just">
              <a:buFontTx/>
              <a:buChar char="-"/>
            </a:pPr>
            <a:r>
              <a:rPr lang="fr-FR" sz="2400" dirty="0" smtClean="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résister aux efforts en service (les éléments correspondants constituent la charpente) ; </a:t>
            </a:r>
            <a:endParaRPr lang="fr-FR" sz="2400" dirty="0" smtClean="0">
              <a:solidFill>
                <a:srgbClr val="000000"/>
              </a:solidFill>
              <a:latin typeface="Times New Roman" panose="02020603050405020304" pitchFamily="18" charset="0"/>
            </a:endParaRPr>
          </a:p>
          <a:p>
            <a:pPr marL="285750" indent="-285750" algn="just">
              <a:buFontTx/>
              <a:buChar char="-"/>
            </a:pPr>
            <a:r>
              <a:rPr lang="fr-FR" sz="2400" dirty="0" smtClean="0">
                <a:solidFill>
                  <a:srgbClr val="000000"/>
                </a:solidFill>
                <a:latin typeface="Times New Roman" panose="02020603050405020304" pitchFamily="18" charset="0"/>
              </a:rPr>
              <a:t>assurer </a:t>
            </a:r>
            <a:r>
              <a:rPr lang="fr-FR" sz="2400" dirty="0">
                <a:solidFill>
                  <a:srgbClr val="000000"/>
                </a:solidFill>
                <a:latin typeface="Times New Roman" panose="02020603050405020304" pitchFamily="18" charset="0"/>
              </a:rPr>
              <a:t>la sécurité contre un envahissement par l'eau et contre la propagation d'un incendie (les éléments correspondants constituent le compartimentage de sécurité) ; </a:t>
            </a:r>
            <a:endParaRPr lang="fr-FR" sz="2400" dirty="0" smtClean="0">
              <a:solidFill>
                <a:srgbClr val="000000"/>
              </a:solidFill>
              <a:latin typeface="Times New Roman" panose="02020603050405020304" pitchFamily="18" charset="0"/>
            </a:endParaRPr>
          </a:p>
          <a:p>
            <a:pPr marL="285750" indent="-285750" algn="just">
              <a:buFontTx/>
              <a:buChar char="-"/>
            </a:pPr>
            <a:r>
              <a:rPr lang="fr-FR" sz="2400" dirty="0" smtClean="0">
                <a:solidFill>
                  <a:srgbClr val="000000"/>
                </a:solidFill>
                <a:latin typeface="Times New Roman" panose="02020603050405020304" pitchFamily="18" charset="0"/>
              </a:rPr>
              <a:t>loger </a:t>
            </a:r>
            <a:r>
              <a:rPr lang="fr-FR" sz="2400" dirty="0">
                <a:solidFill>
                  <a:srgbClr val="000000"/>
                </a:solidFill>
                <a:latin typeface="Times New Roman" panose="02020603050405020304" pitchFamily="18" charset="0"/>
              </a:rPr>
              <a:t>les appareils, équipements et installations nécessaires pour satisfaire au programme de navigation en sécurité. </a:t>
            </a:r>
          </a:p>
        </p:txBody>
      </p:sp>
      <p:sp>
        <p:nvSpPr>
          <p:cNvPr id="3" name="Rectangle 2"/>
          <p:cNvSpPr/>
          <p:nvPr/>
        </p:nvSpPr>
        <p:spPr>
          <a:xfrm>
            <a:off x="1790164" y="0"/>
            <a:ext cx="7439281" cy="461665"/>
          </a:xfrm>
          <a:prstGeom prst="rect">
            <a:avLst/>
          </a:prstGeom>
          <a:effectLst>
            <a:outerShdw blurRad="50800" dist="38100" dir="2700000" algn="tl" rotWithShape="0">
              <a:prstClr val="black">
                <a:alpha val="40000"/>
              </a:prstClr>
            </a:outerShdw>
          </a:effectLst>
        </p:spPr>
        <p:txBody>
          <a:bodyPr wrap="none">
            <a:spAutoFit/>
          </a:bodyPr>
          <a:lstStyle/>
          <a:p>
            <a:r>
              <a:rPr lang="fr-FR" sz="2400" b="1" dirty="0" smtClean="0">
                <a:solidFill>
                  <a:srgbClr val="000000"/>
                </a:solidFill>
                <a:latin typeface="Times New Roman" panose="02020603050405020304" pitchFamily="18" charset="0"/>
              </a:rPr>
              <a:t>CARACTÉRISTIQUES DE LA </a:t>
            </a:r>
            <a:r>
              <a:rPr lang="fr-FR" sz="2400" b="1" dirty="0" smtClean="0">
                <a:solidFill>
                  <a:srgbClr val="FF0000"/>
                </a:solidFill>
                <a:latin typeface="Times New Roman" panose="02020603050405020304" pitchFamily="18" charset="0"/>
              </a:rPr>
              <a:t>COQUE</a:t>
            </a:r>
            <a:r>
              <a:rPr lang="fr-FR" sz="2400" b="1" dirty="0" smtClean="0">
                <a:solidFill>
                  <a:srgbClr val="000000"/>
                </a:solidFill>
                <a:latin typeface="Times New Roman" panose="02020603050405020304" pitchFamily="18" charset="0"/>
              </a:rPr>
              <a:t> DU NAVIRE </a:t>
            </a:r>
            <a:endParaRPr lang="fr-FR" sz="2400" dirty="0">
              <a:solidFill>
                <a:srgbClr val="000000"/>
              </a:solidFill>
              <a:latin typeface="Times New Roman" panose="02020603050405020304" pitchFamily="18" charset="0"/>
            </a:endParaRPr>
          </a:p>
        </p:txBody>
      </p:sp>
      <p:sp>
        <p:nvSpPr>
          <p:cNvPr id="4" name="Rectangle 3"/>
          <p:cNvSpPr/>
          <p:nvPr/>
        </p:nvSpPr>
        <p:spPr>
          <a:xfrm>
            <a:off x="0" y="4048955"/>
            <a:ext cx="12191999"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sz="2400" dirty="0">
                <a:solidFill>
                  <a:srgbClr val="000000"/>
                </a:solidFill>
                <a:latin typeface="Times New Roman" panose="02020603050405020304" pitchFamily="18" charset="0"/>
              </a:rPr>
              <a:t>Les caractéristiques générales d'un navire sont mesurées de façon précise et font partie des spécifications techniques de la construction d'un navire. Elles déterminant les dimensions principales d'un navire et sont utilisées pour les différents calculs relatifs à l'épaisseur de l'ensemble des tôles ainsi que pour la plupart des échantillonnages des éléments structuraux primaires et </a:t>
            </a:r>
            <a:r>
              <a:rPr lang="fr-FR" sz="2400" dirty="0" smtClean="0">
                <a:solidFill>
                  <a:srgbClr val="000000"/>
                </a:solidFill>
                <a:latin typeface="Times New Roman" panose="02020603050405020304" pitchFamily="18" charset="0"/>
              </a:rPr>
              <a:t>secondaires</a:t>
            </a:r>
            <a:r>
              <a:rPr lang="fr-FR" sz="2400" dirty="0">
                <a:solidFill>
                  <a:srgbClr val="000000"/>
                </a:solidFill>
                <a:latin typeface="Times New Roman" panose="02020603050405020304" pitchFamily="18" charset="0"/>
              </a:rPr>
              <a:t> </a:t>
            </a:r>
            <a:r>
              <a:rPr lang="fr-FR" sz="2400" dirty="0" smtClean="0">
                <a:solidFill>
                  <a:srgbClr val="000000"/>
                </a:solidFill>
                <a:latin typeface="Times New Roman" panose="02020603050405020304" pitchFamily="18" charset="0"/>
              </a:rPr>
              <a:t>: </a:t>
            </a:r>
            <a:endParaRPr lang="fr-FR" sz="2400" dirty="0"/>
          </a:p>
        </p:txBody>
      </p:sp>
    </p:spTree>
    <p:extLst>
      <p:ext uri="{BB962C8B-B14F-4D97-AF65-F5344CB8AC3E}">
        <p14:creationId xmlns:p14="http://schemas.microsoft.com/office/powerpoint/2010/main" val="3724264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4739"/>
            <a:ext cx="12192000" cy="42850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1000"/>
              </a:spcAft>
            </a:pPr>
            <a:r>
              <a:rPr lang="fr-FR" sz="2400" b="1" u="sng" dirty="0" smtClean="0">
                <a:latin typeface="Times New Roman" panose="02020603050405020304" pitchFamily="18" charset="0"/>
                <a:ea typeface="Calibri" panose="020F0502020204030204" pitchFamily="34" charset="0"/>
                <a:cs typeface="Times New Roman" panose="02020603050405020304" pitchFamily="18" charset="0"/>
              </a:rPr>
              <a:t>La </a:t>
            </a:r>
            <a:r>
              <a:rPr lang="fr-FR" sz="2400" b="1" u="sng" dirty="0">
                <a:latin typeface="Times New Roman" panose="02020603050405020304" pitchFamily="18" charset="0"/>
                <a:ea typeface="Calibri" panose="020F0502020204030204" pitchFamily="34" charset="0"/>
                <a:cs typeface="Times New Roman" panose="02020603050405020304" pitchFamily="18" charset="0"/>
              </a:rPr>
              <a:t>coque comprend:</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CARENE</a:t>
            </a: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Partie </a:t>
            </a:r>
            <a:r>
              <a:rPr lang="fr-FR" sz="2400" dirty="0" smtClean="0">
                <a:latin typeface="Times New Roman" panose="02020603050405020304" pitchFamily="18" charset="0"/>
                <a:cs typeface="Times New Roman" panose="02020603050405020304" pitchFamily="18" charset="0"/>
              </a:rPr>
              <a:t>immergée de </a:t>
            </a:r>
            <a:r>
              <a:rPr lang="fr-FR" sz="2400" dirty="0">
                <a:latin typeface="Times New Roman" panose="02020603050405020304" pitchFamily="18" charset="0"/>
                <a:cs typeface="Times New Roman" panose="02020603050405020304" pitchFamily="18" charset="0"/>
              </a:rPr>
              <a:t>la coque d’un </a:t>
            </a:r>
            <a:r>
              <a:rPr lang="fr-FR" sz="2400" dirty="0" smtClean="0">
                <a:latin typeface="Times New Roman" panose="02020603050405020304" pitchFamily="18" charset="0"/>
                <a:cs typeface="Times New Roman" panose="02020603050405020304" pitchFamily="18" charset="0"/>
              </a:rPr>
              <a:t>navire comprenant </a:t>
            </a:r>
            <a:r>
              <a:rPr lang="fr-FR" sz="2400" dirty="0">
                <a:latin typeface="Times New Roman" panose="02020603050405020304" pitchFamily="18" charset="0"/>
                <a:cs typeface="Times New Roman" panose="02020603050405020304" pitchFamily="18" charset="0"/>
              </a:rPr>
              <a:t>la quille et les </a:t>
            </a:r>
            <a:r>
              <a:rPr lang="fr-FR" sz="2400" dirty="0" smtClean="0">
                <a:latin typeface="Times New Roman" panose="02020603050405020304" pitchFamily="18" charset="0"/>
                <a:cs typeface="Times New Roman" panose="02020603050405020304" pitchFamily="18" charset="0"/>
              </a:rPr>
              <a:t>œuvres vives.</a:t>
            </a:r>
          </a:p>
          <a:p>
            <a:pPr algn="just"/>
            <a:r>
              <a:rPr lang="fr-FR" sz="2400" dirty="0" smtClean="0">
                <a:latin typeface="Times New Roman" panose="02020603050405020304" pitchFamily="18" charset="0"/>
                <a:cs typeface="Times New Roman" panose="02020603050405020304" pitchFamily="18" charset="0"/>
              </a:rPr>
              <a:t>Autrement dit; </a:t>
            </a:r>
          </a:p>
          <a:p>
            <a:pPr marL="285750" indent="-285750" algn="just">
              <a:buFont typeface="Arial" panose="020B0604020202020204" pitchFamily="34" charset="0"/>
              <a:buChar char="•"/>
            </a:pPr>
            <a:r>
              <a:rPr lang="fr-FR" sz="2400" dirty="0" smtClean="0">
                <a:latin typeface="Times New Roman" panose="02020603050405020304" pitchFamily="18" charset="0"/>
                <a:cs typeface="Times New Roman" panose="02020603050405020304" pitchFamily="18" charset="0"/>
              </a:rPr>
              <a:t>OEUVRE </a:t>
            </a:r>
            <a:r>
              <a:rPr lang="fr-FR" sz="2400" dirty="0">
                <a:latin typeface="Times New Roman" panose="02020603050405020304" pitchFamily="18" charset="0"/>
                <a:cs typeface="Times New Roman" panose="02020603050405020304" pitchFamily="18" charset="0"/>
              </a:rPr>
              <a:t>VIVE</a:t>
            </a: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Toute les parties du navires qui se trouvent </a:t>
            </a:r>
            <a:r>
              <a:rPr lang="fr-FR" sz="2400" dirty="0" smtClean="0">
                <a:latin typeface="Times New Roman" panose="02020603050405020304" pitchFamily="18" charset="0"/>
                <a:cs typeface="Times New Roman" panose="02020603050405020304" pitchFamily="18" charset="0"/>
              </a:rPr>
              <a:t>en dessous </a:t>
            </a:r>
            <a:r>
              <a:rPr lang="fr-FR" sz="2400" dirty="0">
                <a:latin typeface="Times New Roman" panose="02020603050405020304" pitchFamily="18" charset="0"/>
                <a:cs typeface="Times New Roman" panose="02020603050405020304" pitchFamily="18" charset="0"/>
              </a:rPr>
              <a:t>du pont </a:t>
            </a:r>
            <a:r>
              <a:rPr lang="fr-FR" sz="2400" dirty="0" smtClean="0">
                <a:latin typeface="Times New Roman" panose="02020603050405020304" pitchFamily="18" charset="0"/>
                <a:cs typeface="Times New Roman" panose="02020603050405020304" pitchFamily="18" charset="0"/>
              </a:rPr>
              <a:t>principal.</a:t>
            </a:r>
            <a:endParaRPr lang="fr-FR" sz="2400" dirty="0">
              <a:latin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ACCASTILLAGE: </a:t>
            </a:r>
            <a:r>
              <a:rPr lang="fr-FR" sz="2400" dirty="0">
                <a:latin typeface="Times New Roman" panose="02020603050405020304" pitchFamily="18" charset="0"/>
                <a:cs typeface="Times New Roman" panose="02020603050405020304" pitchFamily="18" charset="0"/>
              </a:rPr>
              <a:t>Partie </a:t>
            </a:r>
            <a:r>
              <a:rPr lang="fr-FR" sz="2400" dirty="0" smtClean="0">
                <a:latin typeface="Times New Roman" panose="02020603050405020304" pitchFamily="18" charset="0"/>
                <a:cs typeface="Times New Roman" panose="02020603050405020304" pitchFamily="18" charset="0"/>
              </a:rPr>
              <a:t>imergée </a:t>
            </a:r>
            <a:r>
              <a:rPr lang="fr-FR" sz="2400" dirty="0">
                <a:latin typeface="Times New Roman" panose="02020603050405020304" pitchFamily="18" charset="0"/>
                <a:cs typeface="Times New Roman" panose="02020603050405020304" pitchFamily="18" charset="0"/>
              </a:rPr>
              <a:t>de la coque d’un navire </a:t>
            </a:r>
            <a:r>
              <a:rPr lang="fr-FR" sz="2400" dirty="0" smtClean="0">
                <a:latin typeface="Times New Roman" panose="02020603050405020304" pitchFamily="18" charset="0"/>
                <a:cs typeface="Times New Roman" panose="02020603050405020304" pitchFamily="18" charset="0"/>
              </a:rPr>
              <a:t>comprenant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œuvres </a:t>
            </a:r>
            <a:r>
              <a:rPr lang="fr-FR" sz="2400" dirty="0">
                <a:latin typeface="Times New Roman" panose="02020603050405020304" pitchFamily="18" charset="0"/>
                <a:ea typeface="Calibri" panose="020F0502020204030204" pitchFamily="34" charset="0"/>
                <a:cs typeface="Times New Roman" panose="02020603050405020304" pitchFamily="18" charset="0"/>
              </a:rPr>
              <a:t>mortes: partie en permanence hors de l’eau</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fr-FR" sz="2400" dirty="0">
                <a:latin typeface="Times New Roman" panose="02020603050405020304" pitchFamily="18" charset="0"/>
                <a:cs typeface="Times New Roman" panose="02020603050405020304" pitchFamily="18" charset="0"/>
              </a:rPr>
              <a:t>Autrement dit; </a:t>
            </a:r>
          </a:p>
          <a:p>
            <a:pPr marL="285750" indent="-28575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OEUVRE MORTE: Toute les parties du navires qui se trouvent au dessus du pont </a:t>
            </a:r>
            <a:r>
              <a:rPr lang="fr-FR" sz="2400" dirty="0" smtClean="0">
                <a:latin typeface="Times New Roman" panose="02020603050405020304" pitchFamily="18" charset="0"/>
                <a:cs typeface="Times New Roman" panose="02020603050405020304" pitchFamily="18" charset="0"/>
              </a:rPr>
              <a:t>principal</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fr-FR" sz="2400" dirty="0" smtClean="0">
                <a:latin typeface="Times New Roman" panose="02020603050405020304" pitchFamily="18" charset="0"/>
                <a:ea typeface="Calibri" panose="020F0502020204030204" pitchFamily="34" charset="0"/>
                <a:cs typeface="Times New Roman" panose="02020603050405020304" pitchFamily="18" charset="0"/>
              </a:rPr>
              <a:t>EXPOSANT DE CHARGE: partie comprise dans la carène, </a:t>
            </a:r>
            <a:r>
              <a:rPr lang="fr-FR" sz="2400" dirty="0">
                <a:latin typeface="Times New Roman" panose="02020603050405020304" pitchFamily="18" charset="0"/>
                <a:ea typeface="Calibri" panose="020F0502020204030204" pitchFamily="34" charset="0"/>
                <a:cs typeface="Times New Roman" panose="02020603050405020304" pitchFamily="18" charset="0"/>
              </a:rPr>
              <a:t>et, alternativement dans l’eau ou hors de l’eau selon l’état de chargement du navire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0" y="5356290"/>
            <a:ext cx="12192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ETRAVE </a:t>
            </a: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Pièce massive qui forme la limite avant de </a:t>
            </a:r>
            <a:r>
              <a:rPr lang="fr-FR" sz="2400" dirty="0" smtClean="0">
                <a:latin typeface="Times New Roman" panose="02020603050405020304" pitchFamily="18" charset="0"/>
                <a:cs typeface="Times New Roman" panose="02020603050405020304" pitchFamily="18" charset="0"/>
              </a:rPr>
              <a:t>la carène</a:t>
            </a:r>
            <a:endParaRPr lang="fr-FR"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060493" y="279698"/>
            <a:ext cx="1500732" cy="548099"/>
          </a:xfrm>
          <a:prstGeom prst="rect">
            <a:avLst/>
          </a:prstGeom>
          <a:effectLst>
            <a:outerShdw blurRad="50800" dist="38100" dir="2700000" algn="tl" rotWithShape="0">
              <a:prstClr val="black">
                <a:alpha val="40000"/>
              </a:prstClr>
            </a:outerShdw>
          </a:effectLst>
        </p:spPr>
        <p:txBody>
          <a:bodyPr wrap="none">
            <a:spAutoFit/>
          </a:bodyPr>
          <a:lstStyle/>
          <a:p>
            <a:pPr>
              <a:lnSpc>
                <a:spcPct val="115000"/>
              </a:lnSpc>
              <a:spcAft>
                <a:spcPts val="1000"/>
              </a:spcAft>
            </a:pPr>
            <a:r>
              <a:rPr 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COQUE</a:t>
            </a:r>
            <a:endParaRPr lang="fr-FR"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3493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849</Words>
  <Application>Microsoft Office PowerPoint</Application>
  <PresentationFormat>Grand écran</PresentationFormat>
  <Paragraphs>51</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Times New Roman</vt:lpstr>
      <vt:lpstr>TimesNewRoman,Bold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13</cp:revision>
  <dcterms:created xsi:type="dcterms:W3CDTF">2021-01-19T07:38:38Z</dcterms:created>
  <dcterms:modified xsi:type="dcterms:W3CDTF">2021-01-19T08:50:03Z</dcterms:modified>
</cp:coreProperties>
</file>